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6"/>
  </p:notesMasterIdLst>
  <p:sldIdLst>
    <p:sldId id="256" r:id="rId2"/>
    <p:sldId id="259" r:id="rId3"/>
    <p:sldId id="258" r:id="rId4"/>
    <p:sldId id="271" r:id="rId5"/>
    <p:sldId id="428" r:id="rId6"/>
    <p:sldId id="264" r:id="rId7"/>
    <p:sldId id="440" r:id="rId8"/>
    <p:sldId id="435" r:id="rId9"/>
    <p:sldId id="436" r:id="rId10"/>
    <p:sldId id="437" r:id="rId11"/>
    <p:sldId id="438" r:id="rId12"/>
    <p:sldId id="439" r:id="rId13"/>
    <p:sldId id="270" r:id="rId14"/>
    <p:sldId id="429" r:id="rId15"/>
    <p:sldId id="430" r:id="rId16"/>
    <p:sldId id="431" r:id="rId17"/>
    <p:sldId id="432" r:id="rId18"/>
    <p:sldId id="433" r:id="rId19"/>
    <p:sldId id="441" r:id="rId20"/>
    <p:sldId id="442" r:id="rId21"/>
    <p:sldId id="443" r:id="rId22"/>
    <p:sldId id="434" r:id="rId23"/>
    <p:sldId id="444" r:id="rId24"/>
    <p:sldId id="276" r:id="rId25"/>
  </p:sldIdLst>
  <p:sldSz cx="9144000" cy="5143500" type="screen16x9"/>
  <p:notesSz cx="6858000" cy="9144000"/>
  <p:embeddedFontLst>
    <p:embeddedFont>
      <p:font typeface="Advent Pro Light" panose="020B0604020202020204" charset="0"/>
      <p:regular r:id="rId27"/>
      <p:bold r:id="rId28"/>
    </p:embeddedFont>
    <p:embeddedFont>
      <p:font typeface="Anton" panose="020B0604020202020204" charset="0"/>
      <p:regular r:id="rId29"/>
    </p:embeddedFont>
    <p:embeddedFont>
      <p:font typeface="B Nazanin" panose="00000400000000000000" pitchFamily="2" charset="-78"/>
      <p:regular r:id="rId30"/>
      <p:bold r:id="rId31"/>
    </p:embeddedFont>
    <p:embeddedFont>
      <p:font typeface="B Titr" panose="00000700000000000000" pitchFamily="2" charset="-78"/>
      <p:bold r:id="rId32"/>
    </p:embeddedFont>
    <p:embeddedFont>
      <p:font typeface="Fira Sans Condensed Light" panose="020B0604020202020204" charset="0"/>
      <p:regular r:id="rId33"/>
      <p:bold r:id="rId34"/>
      <p:italic r:id="rId35"/>
      <p:boldItalic r:id="rId36"/>
    </p:embeddedFont>
    <p:embeddedFont>
      <p:font typeface="Rajdhani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555811-1D9C-47DD-87D6-27CE3F40A382}">
  <a:tblStyle styleId="{B9555811-1D9C-47DD-87D6-27CE3F40A3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cs typeface="B Titr" panose="00000700000000000000" pitchFamily="2" charset="-78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cs typeface="B Nazanin" panose="00000400000000000000" pitchFamily="2" charset="-78"/>
              </a:defRPr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  <a:cs typeface="B Nazanin" panose="00000400000000000000" pitchFamily="2" charset="-78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cs typeface="B Nazanin" panose="00000400000000000000" pitchFamily="2" charset="-78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cs typeface="B Nazanin" panose="00000400000000000000" pitchFamily="2" charset="-78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  <a:cs typeface="B Titr" panose="00000700000000000000" pitchFamily="2" charset="-7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3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B Titr" panose="00000700000000000000" pitchFamily="2" charset="-78"/>
          <a:cs typeface="B Titr" panose="00000700000000000000" pitchFamily="2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B Nazanin" panose="00000400000000000000" pitchFamily="2" charset="-78"/>
          <a:cs typeface="B Nazanin" panose="00000400000000000000" pitchFamily="2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89210" y="1463691"/>
            <a:ext cx="4404000" cy="1787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 در</a:t>
            </a:r>
            <a:r>
              <a:rPr lang="en-US" sz="3600" dirty="0"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study mode</a:t>
            </a:r>
            <a:r>
              <a:rPr lang="fa-IR" sz="3600" dirty="0"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بررسی</a:t>
            </a:r>
            <a:r>
              <a:rPr lang="en-US" sz="3600" dirty="0"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 </a:t>
            </a:r>
            <a:br>
              <a:rPr lang="fa-IR" sz="3600" dirty="0">
                <a:latin typeface="Rajdhani"/>
                <a:ea typeface="Rajdhani"/>
                <a:cs typeface="B Nazanin" panose="00000400000000000000" pitchFamily="2" charset="-78"/>
                <a:sym typeface="Rajdhani"/>
              </a:rPr>
            </a:br>
            <a:r>
              <a:rPr lang="en-US" sz="3600" dirty="0"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chat GPT</a:t>
            </a:r>
            <a:endParaRPr sz="3600" dirty="0">
              <a:latin typeface="Rajdhani"/>
              <a:ea typeface="Rajdhani"/>
              <a:cs typeface="B Nazanin" panose="00000400000000000000" pitchFamily="2" charset="-78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25FBC-2C5D-58AE-9F25-B8A862E3C165}"/>
              </a:ext>
            </a:extLst>
          </p:cNvPr>
          <p:cNvSpPr txBox="1"/>
          <p:nvPr/>
        </p:nvSpPr>
        <p:spPr>
          <a:xfrm>
            <a:off x="1034839" y="1248936"/>
            <a:ext cx="251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chemeClr val="tx2"/>
                </a:solidFill>
                <a:cs typeface="B Nazanin" panose="00000400000000000000" pitchFamily="2" charset="-78"/>
              </a:rPr>
              <a:t>موضوع:</a:t>
            </a:r>
            <a:endParaRPr lang="en-US" sz="36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C7188-1CD7-757D-B0A7-49E6A1704DB8}"/>
              </a:ext>
            </a:extLst>
          </p:cNvPr>
          <p:cNvSpPr txBox="1"/>
          <p:nvPr/>
        </p:nvSpPr>
        <p:spPr>
          <a:xfrm>
            <a:off x="3731941" y="185854"/>
            <a:ext cx="17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tx2"/>
                </a:solidFill>
              </a:rPr>
              <a:t>به نام خدا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0"/>
    </mc:Choice>
    <mc:Fallback xmlns="">
      <p:transition spd="slow" advTm="818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D7F53EB3-C29E-D35B-A2AD-D4F5B9E9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2" y="237893"/>
            <a:ext cx="7620000" cy="3739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420FD-1F47-1A1A-0735-BE190E83B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009" y="4367877"/>
            <a:ext cx="1552792" cy="4667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6951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80A03A-E357-5217-7A44-746E62C6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8" y="275063"/>
            <a:ext cx="6997043" cy="44084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5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AB75F8-18F4-08FD-6EB7-84B1A957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42" y="162621"/>
            <a:ext cx="6764243" cy="3196683"/>
          </a:xfrm>
          <a:prstGeom prst="rect">
            <a:avLst/>
          </a:prstGeom>
        </p:spPr>
      </p:pic>
      <p:pic>
        <p:nvPicPr>
          <p:cNvPr id="5" name="Picture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CD143A91-AF5E-80D5-24BD-FAEBFAD1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42" y="3278459"/>
            <a:ext cx="6764243" cy="17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1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1ADE74-A4C6-B5CF-21C2-364264DA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395" y="481687"/>
            <a:ext cx="2972215" cy="3143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8FF6BE54-4ACA-17DA-A17F-D9A2EC23C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95" y="1449659"/>
            <a:ext cx="7300332" cy="33578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3CB709-03B3-14B7-8804-F8A6B8E8FEAA}"/>
              </a:ext>
            </a:extLst>
          </p:cNvPr>
          <p:cNvSpPr txBox="1"/>
          <p:nvPr/>
        </p:nvSpPr>
        <p:spPr>
          <a:xfrm>
            <a:off x="1383473" y="220077"/>
            <a:ext cx="4735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b="1" dirty="0">
                <a:solidFill>
                  <a:schemeClr val="tx2"/>
                </a:solidFill>
                <a:cs typeface="B Nazanin" panose="00000400000000000000" pitchFamily="2" charset="-78"/>
              </a:rPr>
              <a:t>بخش دوم:توضیح یک موضوع</a:t>
            </a:r>
            <a:endParaRPr lang="en-US" sz="2800" b="1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9E335-00FB-1AE6-6E5C-DA124C2D9AC2}"/>
              </a:ext>
            </a:extLst>
          </p:cNvPr>
          <p:cNvSpPr txBox="1"/>
          <p:nvPr/>
        </p:nvSpPr>
        <p:spPr>
          <a:xfrm>
            <a:off x="417756" y="742069"/>
            <a:ext cx="271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Explain a topic to 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D2725B-7C1D-8A17-FD08-1BFE982F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7" y="254903"/>
            <a:ext cx="7032702" cy="25006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918BE-C3A5-E5D4-9B55-6BE6701A5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377" y="3060402"/>
            <a:ext cx="1352739" cy="3905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close up of a text&#10;&#10;AI-generated content may be incorrect.">
            <a:extLst>
              <a:ext uri="{FF2B5EF4-FFF2-40B4-BE49-F238E27FC236}">
                <a16:creationId xmlns:a16="http://schemas.microsoft.com/office/drawing/2014/main" id="{A5381B1F-8803-B56E-B6B8-E46B00108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80" y="3382343"/>
            <a:ext cx="5020376" cy="11145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131CBD0-C66B-ED47-02AE-7A706EF331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201" r="-60201"/>
          <a:stretch>
            <a:fillRect/>
          </a:stretch>
        </p:blipFill>
        <p:spPr>
          <a:xfrm>
            <a:off x="7783599" y="4418248"/>
            <a:ext cx="2333951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30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9FFEAA-8167-46C4-98B0-932C9C18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97" y="289931"/>
            <a:ext cx="6805265" cy="36352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3BFC75FF-9087-0E92-86AF-8D4DEDD8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588" y="4063878"/>
            <a:ext cx="1686160" cy="6287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13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C96AA-CAD9-1545-7DC0-D71967A9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73" y="289932"/>
            <a:ext cx="6884019" cy="35906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2AAFE5BC-4E4C-333F-E46B-99D262C1D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92" y="4234641"/>
            <a:ext cx="1390844" cy="4953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655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23DCCE-F4CB-A22D-FC7A-A016FDA8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8" y="292096"/>
            <a:ext cx="6266985" cy="33367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7FBA1BB-6DD4-FDAC-1698-129F2A33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762" y="4120680"/>
            <a:ext cx="2981741" cy="6192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42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7144FDE-71DE-25C1-1A98-B458EE33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5" y="628379"/>
            <a:ext cx="8202170" cy="38867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8598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CE2457F7-BED3-4EEC-BE05-505072FA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7" y="1063083"/>
            <a:ext cx="7330069" cy="3806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A7EB69-7460-BA07-5E1C-DBB35881C8E5}"/>
              </a:ext>
            </a:extLst>
          </p:cNvPr>
          <p:cNvSpPr txBox="1"/>
          <p:nvPr/>
        </p:nvSpPr>
        <p:spPr>
          <a:xfrm>
            <a:off x="3181816" y="356839"/>
            <a:ext cx="538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b="1" dirty="0">
                <a:solidFill>
                  <a:schemeClr val="tx2"/>
                </a:solidFill>
                <a:cs typeface="B Nazanin" panose="00000400000000000000" pitchFamily="2" charset="-78"/>
              </a:rPr>
              <a:t>بخش سوم: طراحی سوال</a:t>
            </a:r>
            <a:endParaRPr lang="en-US" sz="2800" b="1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5251B-45D6-217F-4587-6FABDDFA70B3}"/>
              </a:ext>
            </a:extLst>
          </p:cNvPr>
          <p:cNvSpPr txBox="1"/>
          <p:nvPr/>
        </p:nvSpPr>
        <p:spPr>
          <a:xfrm>
            <a:off x="275063" y="418394"/>
            <a:ext cx="3323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cs typeface="B Nazanin" panose="00000400000000000000" pitchFamily="2" charset="-78"/>
              </a:rPr>
              <a:t>Create a practice quiz</a:t>
            </a:r>
          </a:p>
        </p:txBody>
      </p:sp>
    </p:spTree>
    <p:extLst>
      <p:ext uri="{BB962C8B-B14F-4D97-AF65-F5344CB8AC3E}">
        <p14:creationId xmlns:p14="http://schemas.microsoft.com/office/powerpoint/2010/main" val="401455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2749695" y="0"/>
            <a:ext cx="6210535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a-IR" sz="4400" dirty="0">
                <a:solidFill>
                  <a:schemeClr val="tx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چیست</a:t>
            </a:r>
            <a:r>
              <a:rPr lang="en-US" sz="4400" dirty="0">
                <a:solidFill>
                  <a:schemeClr val="tx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Study mode</a:t>
            </a:r>
            <a:br>
              <a:rPr lang="en-US" sz="4400" dirty="0">
                <a:solidFill>
                  <a:schemeClr val="tx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endParaRPr sz="44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79141" y="1531243"/>
            <a:ext cx="8385717" cy="31076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a-IR" sz="24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یک حالت ویژه برای یادگیری عمیق‌تر و مؤثرتر است</a:t>
            </a:r>
            <a:r>
              <a:rPr lang="en-US" sz="24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 Study mode</a:t>
            </a:r>
            <a:r>
              <a:rPr lang="fa-IR" sz="24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 </a:t>
            </a:r>
            <a:br>
              <a:rPr lang="en-US" sz="24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</a:br>
            <a:r>
              <a:rPr lang="fa-IR" sz="24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طوری طراحی شده تا شبیه یک «معلم خصوصی هوشمند و همیشه در دسترس» عمل کند.</a:t>
            </a:r>
            <a:br>
              <a:rPr lang="fa-IR" sz="24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</a:br>
            <a:r>
              <a:rPr lang="fa-IR" sz="24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در این حالت، به جای اینکه مستقیم جواب نهایی را بدهد، سعی می‌کند با روش‌هایی مثل پرسشگری، راهنمایی مرحله‌به‌مرحله، و دادن سرنخ، شما را به سمت پیدا کردن پاسخ و درک عمیق‌تر مطلب هدایت کند.</a:t>
            </a:r>
            <a:br>
              <a:rPr lang="en-US" sz="24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</a:br>
            <a:r>
              <a:rPr lang="fa-IR" sz="24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در واقع، حالت مطالعه برای این ساخته شده که یادگیری فعال، کنجکاوی، و تفکر انتقادی را تقویت کند، نه اینکه فقط جواب آماده بدهد.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3B92-4E8C-DE58-8CF8-3D123C99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44F39-D40E-B170-0E71-805CDA71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1" y="197164"/>
            <a:ext cx="8549270" cy="4585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391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310E-CD0B-DA2A-682C-AC560057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E4C4F5-B880-7FD0-B216-5ADDF79E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0" y="358026"/>
            <a:ext cx="8512099" cy="44274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5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D64E5C-72D8-B912-15B2-6B8C0209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4EF64B-BCC1-D94C-B26D-B5A96B44682C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0223F-B296-9B7B-96A0-5DD153E2D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951" y="468687"/>
            <a:ext cx="2972215" cy="3143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5E40F8-8176-4F5A-3674-0FA921D80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3" y="1164507"/>
            <a:ext cx="6965795" cy="36457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912E21-205D-2BDC-548F-C8E7ECAF6305}"/>
              </a:ext>
            </a:extLst>
          </p:cNvPr>
          <p:cNvSpPr txBox="1"/>
          <p:nvPr/>
        </p:nvSpPr>
        <p:spPr>
          <a:xfrm>
            <a:off x="1680117" y="170985"/>
            <a:ext cx="3263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b="1" dirty="0">
                <a:solidFill>
                  <a:schemeClr val="tx2"/>
                </a:solidFill>
                <a:cs typeface="B Nazanin" panose="00000400000000000000" pitchFamily="2" charset="-78"/>
              </a:rPr>
              <a:t>حالت عادی</a:t>
            </a:r>
            <a:endParaRPr lang="en-US" sz="3200" b="1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6601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69E5EC-705A-4FBD-FE32-83B015DA1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195545"/>
              </p:ext>
            </p:extLst>
          </p:nvPr>
        </p:nvGraphicFramePr>
        <p:xfrm>
          <a:off x="877229" y="1077951"/>
          <a:ext cx="7501054" cy="382542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686958">
                  <a:extLst>
                    <a:ext uri="{9D8B030D-6E8A-4147-A177-3AD203B41FA5}">
                      <a16:colId xmlns:a16="http://schemas.microsoft.com/office/drawing/2014/main" val="1265974218"/>
                    </a:ext>
                  </a:extLst>
                </a:gridCol>
                <a:gridCol w="3814096">
                  <a:extLst>
                    <a:ext uri="{9D8B030D-6E8A-4147-A177-3AD203B41FA5}">
                      <a16:colId xmlns:a16="http://schemas.microsoft.com/office/drawing/2014/main" val="3956775365"/>
                    </a:ext>
                  </a:extLst>
                </a:gridCol>
              </a:tblGrid>
              <a:tr h="938537">
                <a:tc>
                  <a:txBody>
                    <a:bodyPr/>
                    <a:lstStyle/>
                    <a:p>
                      <a:pPr algn="r"/>
                      <a:r>
                        <a:rPr lang="fa-IR" sz="3200" dirty="0">
                          <a:solidFill>
                            <a:schemeClr val="tx2"/>
                          </a:solidFill>
                          <a:cs typeface="B Nazanin" panose="00000400000000000000" pitchFamily="2" charset="-78"/>
                        </a:rPr>
                        <a:t>حالت عادی</a:t>
                      </a:r>
                      <a:endParaRPr lang="en-US" sz="3200" dirty="0">
                        <a:solidFill>
                          <a:schemeClr val="tx2"/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sz="3200" dirty="0">
                          <a:solidFill>
                            <a:schemeClr val="tx2"/>
                          </a:solidFill>
                          <a:cs typeface="B Nazanin" panose="00000400000000000000" pitchFamily="2" charset="-78"/>
                        </a:rPr>
                        <a:t>حالت مطالعه</a:t>
                      </a:r>
                      <a:endParaRPr lang="en-US" sz="3200" dirty="0">
                        <a:solidFill>
                          <a:schemeClr val="tx2"/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6936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r"/>
                      <a:r>
                        <a:rPr lang="fa-IR" sz="1800" dirty="0">
                          <a:solidFill>
                            <a:schemeClr val="tx2"/>
                          </a:solidFill>
                          <a:cs typeface="B Nazanin" panose="00000400000000000000" pitchFamily="2" charset="-78"/>
                        </a:rPr>
                        <a:t>پاسخ‌ها کوتاه‌تر و عمومی‌تر هستند، بیشتر مناسب کاربران عادی و پاسخ سریع به سوالات روزمره.</a:t>
                      </a:r>
                      <a:endParaRPr lang="en-US" sz="1800" dirty="0">
                        <a:solidFill>
                          <a:schemeClr val="tx2"/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sz="1800" dirty="0">
                          <a:solidFill>
                            <a:schemeClr val="tx2"/>
                          </a:solidFill>
                          <a:cs typeface="B Nazanin" panose="00000400000000000000" pitchFamily="2" charset="-78"/>
                        </a:rPr>
                        <a:t>پاسخ‌ها عمیق‌تر، تحلیلی‌تر و آموزشی هستند. توضیحات خط به خط، مثال‌ها و جزئیات علمی بیشتری ارائه می‌دهد.</a:t>
                      </a:r>
                      <a:endParaRPr lang="en-US" sz="1800" dirty="0">
                        <a:solidFill>
                          <a:schemeClr val="tx2"/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692328"/>
                  </a:ext>
                </a:extLst>
              </a:tr>
              <a:tr h="938537">
                <a:tc>
                  <a:txBody>
                    <a:bodyPr/>
                    <a:lstStyle/>
                    <a:p>
                      <a:pPr algn="r"/>
                      <a:r>
                        <a:rPr lang="fa-IR" sz="1800" dirty="0">
                          <a:solidFill>
                            <a:schemeClr val="tx2"/>
                          </a:solidFill>
                          <a:cs typeface="B Nazanin" panose="00000400000000000000" pitchFamily="2" charset="-78"/>
                        </a:rPr>
                        <a:t>برای مسائل ساده و متوسط خوب است، ولی گاهی در تحلیل پیچیده یا پروژه‌های </a:t>
                      </a:r>
                      <a:r>
                        <a:rPr lang="fa-IR" sz="1800">
                          <a:solidFill>
                            <a:schemeClr val="tx2"/>
                          </a:solidFill>
                          <a:cs typeface="B Nazanin" panose="00000400000000000000" pitchFamily="2" charset="-78"/>
                        </a:rPr>
                        <a:t>تخصصی محدودیت دارد. </a:t>
                      </a:r>
                      <a:endParaRPr lang="en-US" sz="1800" dirty="0">
                        <a:solidFill>
                          <a:schemeClr val="tx2"/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sz="1800" dirty="0">
                          <a:solidFill>
                            <a:schemeClr val="tx2"/>
                          </a:solidFill>
                          <a:cs typeface="B Nazanin" panose="00000400000000000000" pitchFamily="2" charset="-78"/>
                        </a:rPr>
                        <a:t>توانایی تحلیل مسائل پیچیده، ارائه راه‌حل چند مرحله‌ای و حتی پیشنهاد روش‌های جایگزین دارد.</a:t>
                      </a:r>
                      <a:endParaRPr lang="en-US" sz="1800" dirty="0">
                        <a:solidFill>
                          <a:schemeClr val="tx2"/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426637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r"/>
                      <a:r>
                        <a:rPr lang="fa-IR" sz="1800" dirty="0">
                          <a:solidFill>
                            <a:schemeClr val="tx2"/>
                          </a:solidFill>
                          <a:cs typeface="B Nazanin" panose="00000400000000000000" pitchFamily="2" charset="-78"/>
                        </a:rPr>
                        <a:t>مثال‌ها کوتاه و عمومی هستند و گاهی صرفاً توضیح مفهومی ارائه می‌دهد.</a:t>
                      </a:r>
                      <a:endParaRPr lang="en-US" sz="1800" dirty="0">
                        <a:solidFill>
                          <a:schemeClr val="tx2"/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sz="1800" dirty="0">
                          <a:solidFill>
                            <a:schemeClr val="tx2"/>
                          </a:solidFill>
                          <a:cs typeface="B Nazanin" panose="00000400000000000000" pitchFamily="2" charset="-78"/>
                        </a:rPr>
                        <a:t>مثال‌ها واقعی، کاربردی و گاهی کد یا الگوریتم ارائه می‌کند؛ حتی می‌تواند پروژه‌های درسی یا کاری را مرحله به مرحله تحلیل کند.</a:t>
                      </a:r>
                      <a:endParaRPr lang="en-US" sz="1800" dirty="0">
                        <a:solidFill>
                          <a:schemeClr val="tx2"/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8622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7D6C8E-75A5-C59C-EFBA-566081851294}"/>
              </a:ext>
            </a:extLst>
          </p:cNvPr>
          <p:cNvSpPr txBox="1"/>
          <p:nvPr/>
        </p:nvSpPr>
        <p:spPr>
          <a:xfrm>
            <a:off x="1564888" y="304800"/>
            <a:ext cx="601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>
                <a:solidFill>
                  <a:schemeClr val="tx2"/>
                </a:solidFill>
                <a:cs typeface="B Nazanin" panose="00000400000000000000" pitchFamily="2" charset="-78"/>
              </a:rPr>
              <a:t>مقایسه حالت مطالعه با حالت عادی</a:t>
            </a:r>
            <a:endParaRPr lang="en-US" sz="3200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53528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a-IR" sz="4000" dirty="0"/>
              <a:t>«با تشکر از توجه شما»</a:t>
            </a:r>
            <a:endParaRPr sz="4000"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42775" y="2091500"/>
            <a:ext cx="3227100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fa-IR" sz="24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گردآورنده:سونیا طاهران پور</a:t>
            </a:r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Picture 2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3FABAA8C-61C5-EC90-7374-68B0BF299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16" y="1804307"/>
            <a:ext cx="3293433" cy="19797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299997" y="1818094"/>
            <a:ext cx="781626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</a:pPr>
            <a:r>
              <a:rPr lang="fa-IR" sz="2000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توضیح مرحله‌به‌مرحله: سازمان‌دهی مطالب در بخش‌های ساده و قابل فهم تا فشار ذهنی کمتر شود.</a:t>
            </a: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5131285" y="280231"/>
            <a:ext cx="342290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cs typeface="B Nazanin" panose="00000400000000000000" pitchFamily="2" charset="-78"/>
              </a:rPr>
              <a:t>ویژگی‌های کلیدی</a:t>
            </a:r>
            <a:endParaRPr sz="3600" dirty="0">
              <a:cs typeface="B Nazanin" panose="00000400000000000000" pitchFamily="2" charset="-78"/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230463" y="994828"/>
            <a:ext cx="7885802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</a:pPr>
            <a:r>
              <a:rPr lang="fa-IR" sz="2000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پرسش و پاسخ تعاملی: سوالات سقراطی، نکته‌ها و تمرین‌های خودارزیابی برای فعال نگه داشتن ذهن.</a:t>
            </a: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1049345" y="3459983"/>
            <a:ext cx="7045309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</a:pPr>
            <a:r>
              <a:rPr lang="fa-IR" sz="2000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آزمون و بازخورد: پرسیدن سوال و دادن بازخورد برای سنجش پیشرفت و تثبیت یادگیری.</a:t>
            </a:r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768027" y="2680707"/>
            <a:ext cx="734823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</a:pPr>
            <a:r>
              <a:rPr lang="fa-IR" sz="2000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پشتیبانی شخصی‌سازی‌شده: تطبیق سطح توضیحات با توجه به دانش و تجربه قبلی شما.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8254194" y="1932626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8254194" y="106946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8278078" y="357158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8254194" y="275432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8254194" y="1832194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8266849" y="348959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8254194" y="2653377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8254194" y="96491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" name="Google Shape;128;p26">
            <a:extLst>
              <a:ext uri="{FF2B5EF4-FFF2-40B4-BE49-F238E27FC236}">
                <a16:creationId xmlns:a16="http://schemas.microsoft.com/office/drawing/2014/main" id="{5649013E-894E-7205-16C9-7C578C6E8472}"/>
              </a:ext>
            </a:extLst>
          </p:cNvPr>
          <p:cNvCxnSpPr/>
          <p:nvPr/>
        </p:nvCxnSpPr>
        <p:spPr>
          <a:xfrm>
            <a:off x="8278078" y="4338934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19012F-CB5E-8592-4755-8BBCD19FCC76}"/>
              </a:ext>
            </a:extLst>
          </p:cNvPr>
          <p:cNvSpPr txBox="1"/>
          <p:nvPr/>
        </p:nvSpPr>
        <p:spPr>
          <a:xfrm>
            <a:off x="8408020" y="4423401"/>
            <a:ext cx="735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0</a:t>
            </a:r>
            <a:r>
              <a:rPr lang="en-US" sz="24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A2C41-528D-CB9A-E95F-0FC63855E782}"/>
              </a:ext>
            </a:extLst>
          </p:cNvPr>
          <p:cNvSpPr txBox="1"/>
          <p:nvPr/>
        </p:nvSpPr>
        <p:spPr>
          <a:xfrm>
            <a:off x="989654" y="4453138"/>
            <a:ext cx="71646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0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انعطاف‌پذیری: امکان خاموش یا روشن کردن حالت مطالعه در هر زمان.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586277" y="-172836"/>
            <a:ext cx="4765822" cy="8791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fa-IR" sz="28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Agentic </a:t>
            </a:r>
            <a:r>
              <a:rPr lang="fa-IR" sz="28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بررسی از لحاظ</a:t>
            </a:r>
            <a:endParaRPr sz="28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760" name="Google Shape;760;p39"/>
          <p:cNvSpPr txBox="1">
            <a:spLocks noGrp="1"/>
          </p:cNvSpPr>
          <p:nvPr>
            <p:ph type="body" idx="1"/>
          </p:nvPr>
        </p:nvSpPr>
        <p:spPr>
          <a:xfrm>
            <a:off x="59474" y="691544"/>
            <a:ext cx="8914076" cy="3563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fa-IR" sz="1800" b="1" dirty="0">
                <a:solidFill>
                  <a:schemeClr val="accent1">
                    <a:lumMod val="10000"/>
                    <a:lumOff val="90000"/>
                  </a:schemeClr>
                </a:solidFill>
                <a:highlight>
                  <a:srgbClr val="008080"/>
                </a:highlight>
              </a:rPr>
              <a:t> چیست:</a:t>
            </a:r>
            <a:r>
              <a:rPr lang="en-US" sz="1800" b="1" dirty="0">
                <a:solidFill>
                  <a:schemeClr val="accent1">
                    <a:lumMod val="10000"/>
                    <a:lumOff val="90000"/>
                  </a:schemeClr>
                </a:solidFill>
                <a:highlight>
                  <a:srgbClr val="008080"/>
                </a:highlight>
              </a:rPr>
              <a:t>Agentic</a:t>
            </a:r>
            <a:endParaRPr lang="fa-IR" sz="1800" b="1" dirty="0">
              <a:solidFill>
                <a:schemeClr val="accent1">
                  <a:lumMod val="10000"/>
                  <a:lumOff val="90000"/>
                </a:schemeClr>
              </a:solidFill>
              <a:highlight>
                <a:srgbClr val="008080"/>
              </a:highlight>
            </a:endParaRPr>
          </a:p>
          <a:p>
            <a:pPr marL="0" lv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fa-IR" sz="17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یعنی اینکه هوش مصنوعی مثل یک «عامل فعال» رفتار کند و خودش برای رسیدن به هدف که یادگیری کاربر است، تصمیم‌گیری و هدایت میکند</a:t>
            </a:r>
          </a:p>
          <a:p>
            <a:pPr marL="0" lv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fa-IR" sz="1700" b="1" dirty="0">
                <a:solidFill>
                  <a:schemeClr val="accent1">
                    <a:lumMod val="10000"/>
                    <a:lumOff val="90000"/>
                  </a:schemeClr>
                </a:solidFill>
                <a:highlight>
                  <a:srgbClr val="008080"/>
                </a:highlight>
              </a:rPr>
              <a:t>تصمیم‌گیری فعال: </a:t>
            </a:r>
            <a:r>
              <a:rPr lang="fa-IR" sz="17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مدل فقط به ورودی شما واکنش نشان نمی‌دهد، بلکه بر اساس هدف یادگیری، سطح مهارت و پاسخ‌های قبلی‌تان، مسیر گفتگو را هدایت می‌کند.</a:t>
            </a:r>
          </a:p>
          <a:p>
            <a:pPr marL="152400" indent="0" algn="r">
              <a:buNone/>
            </a:pPr>
            <a:r>
              <a:rPr lang="fa-IR" sz="1700" b="1" dirty="0">
                <a:solidFill>
                  <a:schemeClr val="accent1">
                    <a:lumMod val="10000"/>
                    <a:lumOff val="90000"/>
                  </a:schemeClr>
                </a:solidFill>
                <a:highlight>
                  <a:srgbClr val="008080"/>
                </a:highlight>
              </a:rPr>
              <a:t>مدیریت فرآیند یادگیری: </a:t>
            </a:r>
            <a:r>
              <a:rPr lang="fa-IR" sz="17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به جای یک پاسخ ساده، ساختار مکالمه را طوری طراحی می‌کند که شامل پرسیدن سوال، دادن سرنخ، و ارائه تمرین باشد.</a:t>
            </a:r>
          </a:p>
          <a:p>
            <a:pPr marL="152400" indent="0" algn="r">
              <a:buNone/>
            </a:pPr>
            <a:endParaRPr lang="fa-IR" sz="1700" b="1" dirty="0">
              <a:solidFill>
                <a:schemeClr val="accent1">
                  <a:lumMod val="10000"/>
                  <a:lumOff val="90000"/>
                </a:schemeClr>
              </a:solidFill>
            </a:endParaRPr>
          </a:p>
          <a:p>
            <a:pPr marL="152400" indent="0" algn="r">
              <a:buNone/>
            </a:pPr>
            <a:r>
              <a:rPr lang="fa-IR" sz="1700" b="1" dirty="0">
                <a:solidFill>
                  <a:schemeClr val="accent1">
                    <a:lumMod val="10000"/>
                    <a:lumOff val="90000"/>
                  </a:schemeClr>
                </a:solidFill>
                <a:highlight>
                  <a:srgbClr val="008080"/>
                </a:highlight>
              </a:rPr>
              <a:t>پیش‌بینی نیاز بعدی کاربر:</a:t>
            </a:r>
            <a:r>
              <a:rPr lang="fa-IR" sz="17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 اگر ببیند در یک مرحله گیر کردید، ممکن است مسیر ساده‌تر یا مثال‌های بیشتری بیاورد.</a:t>
            </a:r>
          </a:p>
          <a:p>
            <a:pPr marL="152400" indent="0" algn="r">
              <a:buNone/>
            </a:pPr>
            <a:endParaRPr lang="fa-IR" sz="1700" b="1" dirty="0">
              <a:solidFill>
                <a:schemeClr val="accent1">
                  <a:lumMod val="10000"/>
                  <a:lumOff val="90000"/>
                </a:schemeClr>
              </a:solidFill>
            </a:endParaRPr>
          </a:p>
          <a:p>
            <a:pPr marL="152400" indent="0" algn="r">
              <a:buNone/>
            </a:pPr>
            <a:r>
              <a:rPr lang="fa-IR" sz="1700" b="1" dirty="0">
                <a:solidFill>
                  <a:schemeClr val="accent1">
                    <a:lumMod val="10000"/>
                    <a:lumOff val="90000"/>
                  </a:schemeClr>
                </a:solidFill>
                <a:highlight>
                  <a:srgbClr val="008080"/>
                </a:highlight>
              </a:rPr>
              <a:t>فراشناخت:</a:t>
            </a:r>
            <a:r>
              <a:rPr lang="fa-IR" sz="17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شما را به فکر کردن درباره خودِ روند یادگیری وادار می‌کند، مثلا می‌پرسد "این بخش را خودت چگونه توضیح می‌دهی</a:t>
            </a:r>
          </a:p>
          <a:p>
            <a:pPr marL="152400" indent="0" algn="r">
              <a:buNone/>
            </a:pPr>
            <a:r>
              <a:rPr lang="fa-IR" sz="17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یک عامل آموزشی فعال است که مسیر را مدیریت می‌کند.</a:t>
            </a:r>
            <a:r>
              <a:rPr lang="en-US" sz="1700" b="1" dirty="0">
                <a:solidFill>
                  <a:schemeClr val="accent1">
                    <a:lumMod val="10000"/>
                    <a:lumOff val="90000"/>
                  </a:schemeClr>
                </a:solidFill>
              </a:rPr>
              <a:t>study mode </a:t>
            </a:r>
            <a:endParaRPr lang="fa-IR" sz="1700" b="1" dirty="0">
              <a:solidFill>
                <a:schemeClr val="accent1">
                  <a:lumMod val="10000"/>
                  <a:lumOff val="90000"/>
                </a:schemeClr>
              </a:solidFill>
            </a:endParaRPr>
          </a:p>
          <a:p>
            <a:pPr marL="0" lvl="0" indent="0" algn="r">
              <a:lnSpc>
                <a:spcPct val="100000"/>
              </a:lnSpc>
              <a:spcAft>
                <a:spcPts val="1600"/>
              </a:spcAft>
              <a:buNone/>
            </a:pPr>
            <a:endParaRPr lang="fa-IR" dirty="0"/>
          </a:p>
        </p:txBody>
      </p:sp>
      <p:grpSp>
        <p:nvGrpSpPr>
          <p:cNvPr id="761" name="Google Shape;761;p39"/>
          <p:cNvGrpSpPr/>
          <p:nvPr/>
        </p:nvGrpSpPr>
        <p:grpSpPr>
          <a:xfrm>
            <a:off x="8415124" y="233209"/>
            <a:ext cx="468681" cy="383825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E4FF-92DA-FB6B-9483-4286EAAB7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947" y="837646"/>
            <a:ext cx="9158867" cy="4066478"/>
          </a:xfrm>
        </p:spPr>
        <p:txBody>
          <a:bodyPr/>
          <a:lstStyle/>
          <a:p>
            <a:pPr algn="r"/>
            <a:r>
              <a:rPr lang="en-US" sz="1800" dirty="0" err="1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Promptic</a:t>
            </a:r>
            <a:br>
              <a:rPr lang="en-US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یعنی طراحی و مهندسی درخواست‌ها برای هدایت رفتار مدل.</a:t>
            </a:r>
            <a:br>
              <a:rPr lang="en-US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br>
              <a:rPr lang="en-US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highlight>
                  <a:srgbClr val="008080"/>
                </a:highlight>
                <a:cs typeface="B Nazanin" panose="00000400000000000000" pitchFamily="2" charset="-78"/>
              </a:rPr>
              <a:t>پرامپت‌های چندمرحله‌ای: </a:t>
            </a:r>
            <a: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سیستم از پرامپت‌هایی استفاده می‌کند که پاسخ مدل را به شکل پرسش‌گرانه و تعاملی قالب‌بندی می‌کند.</a:t>
            </a:r>
            <a:br>
              <a:rPr lang="en-US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b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highlight>
                  <a:srgbClr val="008080"/>
                </a:highlight>
                <a:cs typeface="B Nazanin" panose="00000400000000000000" pitchFamily="2" charset="-78"/>
              </a:rPr>
              <a:t>کنترل سبک و لحن: </a:t>
            </a:r>
            <a: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در پرامپت‌های سیستمی تعیین شده که لحن باید حمایتی، توضیح‌دهنده، و غیرمستقیم در ارائه جواب باشد.</a:t>
            </a:r>
            <a:br>
              <a:rPr lang="en-US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b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highlight>
                  <a:srgbClr val="008080"/>
                </a:highlight>
                <a:cs typeface="B Nazanin" panose="00000400000000000000" pitchFamily="2" charset="-78"/>
              </a:rPr>
              <a:t>شخصی‌سازی پرامپت‌ها: </a:t>
            </a:r>
            <a: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پرامپت‌ها به اطلاعات مکالمات قبلی و سطح کاربر ارجاع می‌دهند تا پاسخ‌ها شخصی شوند.</a:t>
            </a:r>
            <a:br>
              <a:rPr lang="en-US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b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highlight>
                  <a:srgbClr val="008080"/>
                </a:highlight>
                <a:cs typeface="B Nazanin" panose="00000400000000000000" pitchFamily="2" charset="-78"/>
              </a:rPr>
              <a:t>مدیریت بار شناختی: </a:t>
            </a:r>
            <a: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پرامپت‌ها طوری طراحی می‌شوند که اطلاعات در بخش‌های کوچک ارائه شود و ارتباط بین بخش‌ها روشن باشد.</a:t>
            </a:r>
            <a:b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نتیجه یک طراحی دقیق پرامپت است که رفتار مدل را از «پاسخ‌دهنده» به</a:t>
            </a:r>
            <a:r>
              <a:rPr lang="en-US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study mode </a:t>
            </a:r>
            <a:br>
              <a:rPr lang="en-US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</a:br>
            <a:r>
              <a:rPr lang="fa-IR" sz="1800" dirty="0">
                <a:solidFill>
                  <a:schemeClr val="accent1">
                    <a:lumMod val="10000"/>
                    <a:lumOff val="90000"/>
                  </a:schemeClr>
                </a:solidFill>
                <a:cs typeface="B Nazanin" panose="00000400000000000000" pitchFamily="2" charset="-78"/>
              </a:rPr>
              <a:t>«همراه آموزشی» تبدیل می‌کند.</a:t>
            </a:r>
            <a:endParaRPr lang="en-US" sz="1800" dirty="0">
              <a:solidFill>
                <a:schemeClr val="accent1">
                  <a:lumMod val="10000"/>
                  <a:lumOff val="9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2AED6-EB01-E4AB-E46A-2DB4DA499CAF}"/>
              </a:ext>
            </a:extLst>
          </p:cNvPr>
          <p:cNvSpPr txBox="1"/>
          <p:nvPr/>
        </p:nvSpPr>
        <p:spPr>
          <a:xfrm>
            <a:off x="4460487" y="177490"/>
            <a:ext cx="391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2"/>
                </a:solidFill>
                <a:cs typeface="B Nazanin" panose="00000400000000000000" pitchFamily="2" charset="-78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cs typeface="B Nazanin" panose="00000400000000000000" pitchFamily="2" charset="-78"/>
              </a:rPr>
              <a:t>promptic</a:t>
            </a:r>
            <a:r>
              <a:rPr lang="fa-IR" sz="2800" b="1" dirty="0">
                <a:solidFill>
                  <a:schemeClr val="tx2"/>
                </a:solidFill>
                <a:cs typeface="B Nazanin" panose="00000400000000000000" pitchFamily="2" charset="-78"/>
              </a:rPr>
              <a:t>بررسی از لحاظ</a:t>
            </a:r>
            <a:r>
              <a:rPr lang="en-US" sz="2800" b="1" dirty="0">
                <a:solidFill>
                  <a:schemeClr val="tx2"/>
                </a:solidFill>
                <a:cs typeface="B Nazanin" panose="00000400000000000000" pitchFamily="2" charset="-78"/>
              </a:rPr>
              <a:t> </a:t>
            </a:r>
          </a:p>
        </p:txBody>
      </p:sp>
      <p:grpSp>
        <p:nvGrpSpPr>
          <p:cNvPr id="4" name="Google Shape;13647;p63">
            <a:extLst>
              <a:ext uri="{FF2B5EF4-FFF2-40B4-BE49-F238E27FC236}">
                <a16:creationId xmlns:a16="http://schemas.microsoft.com/office/drawing/2014/main" id="{A37DF136-8340-A08E-FAF8-B757A0F58A61}"/>
              </a:ext>
            </a:extLst>
          </p:cNvPr>
          <p:cNvGrpSpPr/>
          <p:nvPr/>
        </p:nvGrpSpPr>
        <p:grpSpPr>
          <a:xfrm>
            <a:off x="8427442" y="239376"/>
            <a:ext cx="359717" cy="461334"/>
            <a:chOff x="1394741" y="1512061"/>
            <a:chExt cx="252444" cy="351722"/>
          </a:xfrm>
        </p:grpSpPr>
        <p:sp>
          <p:nvSpPr>
            <p:cNvPr id="5" name="Google Shape;13648;p63">
              <a:extLst>
                <a:ext uri="{FF2B5EF4-FFF2-40B4-BE49-F238E27FC236}">
                  <a16:creationId xmlns:a16="http://schemas.microsoft.com/office/drawing/2014/main" id="{563F9C81-F7A8-7213-0AB1-28C33A5DD68E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649;p63">
              <a:extLst>
                <a:ext uri="{FF2B5EF4-FFF2-40B4-BE49-F238E27FC236}">
                  <a16:creationId xmlns:a16="http://schemas.microsoft.com/office/drawing/2014/main" id="{A51B09A8-3BB4-D2A4-9692-C0A1C67772E3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650;p63">
              <a:extLst>
                <a:ext uri="{FF2B5EF4-FFF2-40B4-BE49-F238E27FC236}">
                  <a16:creationId xmlns:a16="http://schemas.microsoft.com/office/drawing/2014/main" id="{FE0586E1-021B-634E-FED9-DD99B5951EBB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51;p63">
              <a:extLst>
                <a:ext uri="{FF2B5EF4-FFF2-40B4-BE49-F238E27FC236}">
                  <a16:creationId xmlns:a16="http://schemas.microsoft.com/office/drawing/2014/main" id="{FD0CBAC7-DC2A-CF25-C15C-98D987405EF4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652;p63">
              <a:extLst>
                <a:ext uri="{FF2B5EF4-FFF2-40B4-BE49-F238E27FC236}">
                  <a16:creationId xmlns:a16="http://schemas.microsoft.com/office/drawing/2014/main" id="{03C97A9B-2E66-C678-8F56-23270568146D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653;p63">
              <a:extLst>
                <a:ext uri="{FF2B5EF4-FFF2-40B4-BE49-F238E27FC236}">
                  <a16:creationId xmlns:a16="http://schemas.microsoft.com/office/drawing/2014/main" id="{85533482-1FB2-2DF0-84AD-B82B93E929EC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654;p63">
              <a:extLst>
                <a:ext uri="{FF2B5EF4-FFF2-40B4-BE49-F238E27FC236}">
                  <a16:creationId xmlns:a16="http://schemas.microsoft.com/office/drawing/2014/main" id="{6D7A5674-5534-DE4C-679D-D45226F8AA36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55;p63">
              <a:extLst>
                <a:ext uri="{FF2B5EF4-FFF2-40B4-BE49-F238E27FC236}">
                  <a16:creationId xmlns:a16="http://schemas.microsoft.com/office/drawing/2014/main" id="{AAAF7867-A441-398E-81FC-4A8753BF2C59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56;p63">
              <a:extLst>
                <a:ext uri="{FF2B5EF4-FFF2-40B4-BE49-F238E27FC236}">
                  <a16:creationId xmlns:a16="http://schemas.microsoft.com/office/drawing/2014/main" id="{9F7EF761-016A-46C3-9D64-00051A56B346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57;p63">
              <a:extLst>
                <a:ext uri="{FF2B5EF4-FFF2-40B4-BE49-F238E27FC236}">
                  <a16:creationId xmlns:a16="http://schemas.microsoft.com/office/drawing/2014/main" id="{18BB5BC5-6952-C49C-E3AF-56B74251BF26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58;p63">
              <a:extLst>
                <a:ext uri="{FF2B5EF4-FFF2-40B4-BE49-F238E27FC236}">
                  <a16:creationId xmlns:a16="http://schemas.microsoft.com/office/drawing/2014/main" id="{5640CFDD-F312-6C98-8BAD-9FA18E55B6CE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59;p63">
              <a:extLst>
                <a:ext uri="{FF2B5EF4-FFF2-40B4-BE49-F238E27FC236}">
                  <a16:creationId xmlns:a16="http://schemas.microsoft.com/office/drawing/2014/main" id="{C602539C-3C34-64F0-5A5B-8165BA975466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3660;p63">
              <a:extLst>
                <a:ext uri="{FF2B5EF4-FFF2-40B4-BE49-F238E27FC236}">
                  <a16:creationId xmlns:a16="http://schemas.microsoft.com/office/drawing/2014/main" id="{D2CEDF5F-EFF5-1C7C-C18F-FB20B4F6C317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661;p63">
              <a:extLst>
                <a:ext uri="{FF2B5EF4-FFF2-40B4-BE49-F238E27FC236}">
                  <a16:creationId xmlns:a16="http://schemas.microsoft.com/office/drawing/2014/main" id="{BBEDFD65-D068-1F16-A6B8-56C3BAD635E3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662;p63">
              <a:extLst>
                <a:ext uri="{FF2B5EF4-FFF2-40B4-BE49-F238E27FC236}">
                  <a16:creationId xmlns:a16="http://schemas.microsoft.com/office/drawing/2014/main" id="{CEB8E5B1-2600-25F2-C673-C930DF0683D1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663;p63">
              <a:extLst>
                <a:ext uri="{FF2B5EF4-FFF2-40B4-BE49-F238E27FC236}">
                  <a16:creationId xmlns:a16="http://schemas.microsoft.com/office/drawing/2014/main" id="{55ED35FC-03F1-73DC-9E80-18F1C42B58C7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664;p63">
              <a:extLst>
                <a:ext uri="{FF2B5EF4-FFF2-40B4-BE49-F238E27FC236}">
                  <a16:creationId xmlns:a16="http://schemas.microsoft.com/office/drawing/2014/main" id="{63B0944F-143C-F41A-9859-F18D9223E1AA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188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000" y="2997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Study mode </a:t>
            </a:r>
            <a:r>
              <a:rPr lang="fa-IR" dirty="0"/>
              <a:t>معماری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618294" y="1519189"/>
            <a:ext cx="2035744" cy="112888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fa-IR" sz="1400" b="1" dirty="0">
                <a:cs typeface="B Nazanin" panose="00000400000000000000" pitchFamily="2" charset="-78"/>
              </a:rPr>
              <a:t>ساختار یافته و مرحله‌ای</a:t>
            </a:r>
          </a:p>
          <a:p>
            <a:pPr marL="0" lv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fa-IR" sz="1400" b="1" dirty="0">
                <a:cs typeface="B Nazanin" panose="00000400000000000000" pitchFamily="2" charset="-78"/>
              </a:rPr>
              <a:t>شامل نکته‌ها، مثال‌ها، و تمرین                دعوت به مشارکت و ادامه گفتگو </a:t>
            </a:r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255958" y="763191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fa-IR" sz="1600" b="1" dirty="0">
                <a:highlight>
                  <a:srgbClr val="008080"/>
                </a:highlight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ورودی کاربر</a:t>
            </a:r>
            <a:r>
              <a:rPr lang="en-US" sz="1600" b="1" dirty="0">
                <a:highlight>
                  <a:srgbClr val="008080"/>
                </a:highlight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.1</a:t>
            </a:r>
            <a:endParaRPr lang="fa-IR" sz="1600" b="1" dirty="0">
              <a:highlight>
                <a:srgbClr val="008080"/>
              </a:highlight>
              <a:latin typeface="Rajdhani"/>
              <a:ea typeface="Rajdhani"/>
              <a:cs typeface="B Nazanin" panose="00000400000000000000" pitchFamily="2" charset="-78"/>
              <a:sym typeface="Rajdhani"/>
            </a:endParaRPr>
          </a:p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fa-IR" sz="1600" b="1" dirty="0"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سوال، موضوع، یا هدف یادگیری</a:t>
            </a:r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5961527" y="3700632"/>
            <a:ext cx="2543136" cy="1442868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fa-IR" sz="1400" b="1" dirty="0">
                <a:cs typeface="B Nazanin" panose="00000400000000000000" pitchFamily="2" charset="-78"/>
              </a:rPr>
              <a:t>هدایت مکالمه به سمت یادگیری فعال   طرح سوال‌های سقراطی و خودبازتابی         پیش‌بینی گام بعدی مورد نیاز             تغییر مسیر اگر کاربر گیر کردتشویق به حل مسئله به جای پاسخ مستقیم</a:t>
            </a:r>
          </a:p>
        </p:txBody>
      </p:sp>
      <p:cxnSp>
        <p:nvCxnSpPr>
          <p:cNvPr id="636" name="Google Shape;636;p32"/>
          <p:cNvCxnSpPr>
            <a:cxnSpLocks/>
          </p:cNvCxnSpPr>
          <p:nvPr/>
        </p:nvCxnSpPr>
        <p:spPr>
          <a:xfrm rot="10800000" flipV="1">
            <a:off x="5001391" y="1486828"/>
            <a:ext cx="1146648" cy="5328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cxnSpLocks/>
            <a:stCxn id="635" idx="1"/>
          </p:cNvCxnSpPr>
          <p:nvPr/>
        </p:nvCxnSpPr>
        <p:spPr>
          <a:xfrm rot="10800000">
            <a:off x="4476827" y="3608840"/>
            <a:ext cx="1484700" cy="81322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381317" y="935712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  <a:buNone/>
            </a:pPr>
            <a:r>
              <a:rPr lang="fa-IR" sz="1600" b="1" dirty="0">
                <a:highlight>
                  <a:srgbClr val="008080"/>
                </a:highlight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پاسخ به کاربر </a:t>
            </a:r>
            <a:r>
              <a:rPr lang="en-US" sz="1600" b="1" dirty="0">
                <a:highlight>
                  <a:srgbClr val="008080"/>
                </a:highlight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.4</a:t>
            </a:r>
            <a:endParaRPr sz="1600" b="1" dirty="0">
              <a:highlight>
                <a:srgbClr val="008080"/>
              </a:highlight>
              <a:latin typeface="Rajdhani"/>
              <a:ea typeface="Rajdhani"/>
              <a:cs typeface="B Nazanin" panose="00000400000000000000" pitchFamily="2" charset="-78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215400" y="165316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  <a:buNone/>
            </a:pPr>
            <a:r>
              <a:rPr lang="fa-IR" sz="1600" b="1" dirty="0">
                <a:solidFill>
                  <a:schemeClr val="tx2"/>
                </a:solidFill>
                <a:highlight>
                  <a:srgbClr val="008080"/>
                </a:highlight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طراحی پرامپت</a:t>
            </a:r>
            <a:r>
              <a:rPr lang="en-US" sz="1600" b="1" dirty="0">
                <a:solidFill>
                  <a:schemeClr val="tx2"/>
                </a:solidFill>
                <a:highlight>
                  <a:srgbClr val="008080"/>
                </a:highlight>
                <a:latin typeface="Rajdhani"/>
                <a:ea typeface="Rajdhani"/>
                <a:cs typeface="B Nazanin" panose="00000400000000000000" pitchFamily="2" charset="-78"/>
                <a:sym typeface="Rajdhani"/>
              </a:rPr>
              <a:t>.2</a:t>
            </a:r>
            <a:endParaRPr sz="1600" b="1" dirty="0">
              <a:solidFill>
                <a:schemeClr val="tx2"/>
              </a:solidFill>
              <a:highlight>
                <a:srgbClr val="008080"/>
              </a:highlight>
              <a:latin typeface="Rajdhani"/>
              <a:ea typeface="Rajdhani"/>
              <a:cs typeface="B Nazanin" panose="00000400000000000000" pitchFamily="2" charset="-78"/>
              <a:sym typeface="Rajdhani"/>
            </a:endParaRPr>
          </a:p>
        </p:txBody>
      </p:sp>
      <p:cxnSp>
        <p:nvCxnSpPr>
          <p:cNvPr id="3" name="Google Shape;638;p32">
            <a:extLst>
              <a:ext uri="{FF2B5EF4-FFF2-40B4-BE49-F238E27FC236}">
                <a16:creationId xmlns:a16="http://schemas.microsoft.com/office/drawing/2014/main" id="{42F30621-F332-51C6-3E0B-953561DB581A}"/>
              </a:ext>
            </a:extLst>
          </p:cNvPr>
          <p:cNvCxnSpPr/>
          <p:nvPr/>
        </p:nvCxnSpPr>
        <p:spPr>
          <a:xfrm>
            <a:off x="5654074" y="2666654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5522A2-18F0-6117-0178-F98C9B8B78C7}"/>
              </a:ext>
            </a:extLst>
          </p:cNvPr>
          <p:cNvSpPr txBox="1"/>
          <p:nvPr/>
        </p:nvSpPr>
        <p:spPr>
          <a:xfrm>
            <a:off x="6537085" y="2301526"/>
            <a:ext cx="1967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Aft>
                <a:spcPts val="1600"/>
              </a:spcAft>
            </a:pPr>
            <a:r>
              <a:rPr lang="fa-IR" b="1" dirty="0">
                <a:solidFill>
                  <a:schemeClr val="tx2"/>
                </a:solidFill>
                <a:cs typeface="B Nazanin" panose="00000400000000000000" pitchFamily="2" charset="-78"/>
              </a:rPr>
              <a:t>تشخیص سطح مهارت کاربر تعریف هدف آموزشی                              انتخاب لحن و سبک پاسخ                       تقسیم محتوا به مراحل کوچک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7D22F-CE3D-057F-837D-26F615D81048}"/>
              </a:ext>
            </a:extLst>
          </p:cNvPr>
          <p:cNvSpPr txBox="1"/>
          <p:nvPr/>
        </p:nvSpPr>
        <p:spPr>
          <a:xfrm>
            <a:off x="6914415" y="3407493"/>
            <a:ext cx="1382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1600" b="1" dirty="0">
                <a:solidFill>
                  <a:schemeClr val="tx2"/>
                </a:solidFill>
                <a:highlight>
                  <a:srgbClr val="008080"/>
                </a:highlight>
                <a:cs typeface="B Nazanin" panose="00000400000000000000" pitchFamily="2" charset="-78"/>
              </a:rPr>
              <a:t>عامل فعال</a:t>
            </a:r>
            <a:r>
              <a:rPr lang="en-US" sz="1600" b="1" dirty="0">
                <a:solidFill>
                  <a:schemeClr val="tx2"/>
                </a:solidFill>
                <a:highlight>
                  <a:srgbClr val="008080"/>
                </a:highlight>
                <a:cs typeface="B Nazanin" panose="00000400000000000000" pitchFamily="2" charset="-78"/>
              </a:rPr>
              <a:t>.3</a:t>
            </a:r>
          </a:p>
        </p:txBody>
      </p:sp>
      <p:cxnSp>
        <p:nvCxnSpPr>
          <p:cNvPr id="13" name="Google Shape;636;p32">
            <a:extLst>
              <a:ext uri="{FF2B5EF4-FFF2-40B4-BE49-F238E27FC236}">
                <a16:creationId xmlns:a16="http://schemas.microsoft.com/office/drawing/2014/main" id="{28EAD534-407E-5024-CE7A-AB472170BC9F}"/>
              </a:ext>
            </a:extLst>
          </p:cNvPr>
          <p:cNvCxnSpPr>
            <a:cxnSpLocks/>
          </p:cNvCxnSpPr>
          <p:nvPr/>
        </p:nvCxnSpPr>
        <p:spPr>
          <a:xfrm>
            <a:off x="2654038" y="1581526"/>
            <a:ext cx="1097157" cy="6840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8" name="Google Shape;637;p32">
            <a:extLst>
              <a:ext uri="{FF2B5EF4-FFF2-40B4-BE49-F238E27FC236}">
                <a16:creationId xmlns:a16="http://schemas.microsoft.com/office/drawing/2014/main" id="{320CE805-E08E-C3E7-D4B5-53EFC51FF69A}"/>
              </a:ext>
            </a:extLst>
          </p:cNvPr>
          <p:cNvCxnSpPr>
            <a:cxnSpLocks/>
          </p:cNvCxnSpPr>
          <p:nvPr/>
        </p:nvCxnSpPr>
        <p:spPr>
          <a:xfrm flipV="1">
            <a:off x="2654038" y="3520563"/>
            <a:ext cx="1346344" cy="62025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920D79-65B3-8F5C-DF8C-9024C1722F7A}"/>
              </a:ext>
            </a:extLst>
          </p:cNvPr>
          <p:cNvSpPr txBox="1"/>
          <p:nvPr/>
        </p:nvSpPr>
        <p:spPr>
          <a:xfrm>
            <a:off x="1338041" y="3536324"/>
            <a:ext cx="134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1600" dirty="0">
                <a:solidFill>
                  <a:schemeClr val="tx2"/>
                </a:solidFill>
                <a:highlight>
                  <a:srgbClr val="008080"/>
                </a:highlight>
                <a:cs typeface="B Nazanin" panose="00000400000000000000" pitchFamily="2" charset="-78"/>
              </a:rPr>
              <a:t>چرخه بازخورد</a:t>
            </a:r>
            <a:r>
              <a:rPr lang="en-US" sz="1600" dirty="0">
                <a:solidFill>
                  <a:schemeClr val="tx2"/>
                </a:solidFill>
                <a:highlight>
                  <a:srgbClr val="008080"/>
                </a:highlight>
                <a:cs typeface="B Nazanin" panose="00000400000000000000" pitchFamily="2" charset="-78"/>
              </a:rPr>
              <a:t>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B147A1-5A1F-26A6-8641-3DE2F572E61A}"/>
              </a:ext>
            </a:extLst>
          </p:cNvPr>
          <p:cNvSpPr txBox="1"/>
          <p:nvPr/>
        </p:nvSpPr>
        <p:spPr>
          <a:xfrm>
            <a:off x="275063" y="4015453"/>
            <a:ext cx="2409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b="1" dirty="0">
                <a:solidFill>
                  <a:schemeClr val="tx2"/>
                </a:solidFill>
                <a:cs typeface="B Nazanin" panose="00000400000000000000" pitchFamily="2" charset="-78"/>
              </a:rPr>
              <a:t>ارزیابی درک کاربر (آزمون یا سوال باز)</a:t>
            </a:r>
          </a:p>
          <a:p>
            <a:pPr algn="r"/>
            <a:r>
              <a:rPr lang="fa-IR" b="1" dirty="0">
                <a:solidFill>
                  <a:schemeClr val="tx2"/>
                </a:solidFill>
                <a:cs typeface="B Nazanin" panose="00000400000000000000" pitchFamily="2" charset="-78"/>
              </a:rPr>
              <a:t>تطبیق سختی و عمق توضیح در مراحل بعدی </a:t>
            </a:r>
            <a:endParaRPr lang="en-US" b="1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AADB-887C-579A-0915-EEC3F0D0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867" y="453291"/>
            <a:ext cx="7155891" cy="1159918"/>
          </a:xfrm>
        </p:spPr>
        <p:txBody>
          <a:bodyPr/>
          <a:lstStyle/>
          <a:p>
            <a:pPr algn="r"/>
            <a:r>
              <a:rPr lang="fa-IR" sz="3200" dirty="0">
                <a:cs typeface="B Nazanin" panose="00000400000000000000" pitchFamily="2" charset="-78"/>
              </a:rPr>
              <a:t>حالت مطالعه بخش های مختلفی دارد</a:t>
            </a:r>
            <a:br>
              <a:rPr lang="fa-IR" sz="3200" dirty="0">
                <a:cs typeface="B Nazanin" panose="00000400000000000000" pitchFamily="2" charset="-78"/>
              </a:rPr>
            </a:br>
            <a:r>
              <a:rPr lang="fa-IR" sz="3200" dirty="0">
                <a:cs typeface="B Nazanin" panose="00000400000000000000" pitchFamily="2" charset="-78"/>
              </a:rPr>
              <a:t> </a:t>
            </a:r>
            <a:endParaRPr lang="en-US" sz="3200" dirty="0">
              <a:cs typeface="B Nazanin" panose="00000400000000000000" pitchFamily="2" charset="-78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677597-CAB3-819B-406A-0D29E321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65" y="2296516"/>
            <a:ext cx="2848373" cy="2438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51BB7-7B21-AD71-9428-E0CA7744587F}"/>
              </a:ext>
            </a:extLst>
          </p:cNvPr>
          <p:cNvSpPr txBox="1"/>
          <p:nvPr/>
        </p:nvSpPr>
        <p:spPr>
          <a:xfrm>
            <a:off x="4698380" y="1613209"/>
            <a:ext cx="3806284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a-IR" sz="2800" b="1" dirty="0">
                <a:solidFill>
                  <a:schemeClr val="tx2"/>
                </a:solidFill>
                <a:cs typeface="B Nazanin" panose="00000400000000000000" pitchFamily="2" charset="-78"/>
              </a:rPr>
              <a:t>در ادامه، هر سه مورد را حول یک موضوع یکسان آزمایش کرده و سپس نتایج آن‌ها را با حالت عادی مقایسه خواهیم کرد.</a:t>
            </a:r>
            <a:endParaRPr lang="en-US" sz="2800" b="1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181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8B287EF-B57F-E047-95B4-BBD256F7A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B4B2E-E817-E4D0-F708-6F9CA7EFC03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2C85A9-3461-0C8C-AE55-126A4841FDA1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DD1CC074-B8E9-23A9-1C50-84F92F08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00" y="1412488"/>
            <a:ext cx="6846849" cy="34766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BA1CC-18DD-27FF-6D7E-D3FEBF87D086}"/>
              </a:ext>
            </a:extLst>
          </p:cNvPr>
          <p:cNvSpPr txBox="1"/>
          <p:nvPr/>
        </p:nvSpPr>
        <p:spPr>
          <a:xfrm>
            <a:off x="4649934" y="388787"/>
            <a:ext cx="3947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b="1" dirty="0">
                <a:solidFill>
                  <a:schemeClr val="tx2"/>
                </a:solidFill>
                <a:cs typeface="B Nazanin" panose="00000400000000000000" pitchFamily="2" charset="-78"/>
              </a:rPr>
              <a:t>بخش اول:کمک کردن در تکالیف</a:t>
            </a:r>
            <a:endParaRPr lang="en-US" sz="2800" b="1" dirty="0">
              <a:solidFill>
                <a:schemeClr val="tx2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C9200-0AC2-B682-1358-3CCD2EDDE5A4}"/>
              </a:ext>
            </a:extLst>
          </p:cNvPr>
          <p:cNvSpPr txBox="1"/>
          <p:nvPr/>
        </p:nvSpPr>
        <p:spPr>
          <a:xfrm>
            <a:off x="349405" y="465731"/>
            <a:ext cx="36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Help me with my homework</a:t>
            </a:r>
          </a:p>
        </p:txBody>
      </p:sp>
    </p:spTree>
    <p:extLst>
      <p:ext uri="{BB962C8B-B14F-4D97-AF65-F5344CB8AC3E}">
        <p14:creationId xmlns:p14="http://schemas.microsoft.com/office/powerpoint/2010/main" val="373989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81C37-2905-422F-C1FB-A1CC05A0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06" y="505523"/>
            <a:ext cx="7989675" cy="43712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8883889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806</Words>
  <Application>Microsoft Office PowerPoint</Application>
  <PresentationFormat>On-screen Show (16:9)</PresentationFormat>
  <Paragraphs>61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B Titr</vt:lpstr>
      <vt:lpstr>Anton</vt:lpstr>
      <vt:lpstr>Fira Sans Condensed Light</vt:lpstr>
      <vt:lpstr>Advent Pro Light</vt:lpstr>
      <vt:lpstr>Rajdhani</vt:lpstr>
      <vt:lpstr>Arial</vt:lpstr>
      <vt:lpstr>B Nazanin</vt:lpstr>
      <vt:lpstr>Ai Tech Agency by Slidesgo</vt:lpstr>
      <vt:lpstr> درstudy modeبررسی  chat GPT</vt:lpstr>
      <vt:lpstr>چیستStudy mode </vt:lpstr>
      <vt:lpstr>ویژگی‌های کلیدی</vt:lpstr>
      <vt:lpstr> Agentic بررسی از لحاظ</vt:lpstr>
      <vt:lpstr>Promptic یعنی طراحی و مهندسی درخواست‌ها برای هدایت رفتار مدل.  پرامپت‌های چندمرحله‌ای: سیستم از پرامپت‌هایی استفاده می‌کند که پاسخ مدل را به شکل پرسش‌گرانه و تعاملی قالب‌بندی می‌کند.  کنترل سبک و لحن: در پرامپت‌های سیستمی تعیین شده که لحن باید حمایتی، توضیح‌دهنده، و غیرمستقیم در ارائه جواب باشد.  شخصی‌سازی پرامپت‌ها: پرامپت‌ها به اطلاعات مکالمات قبلی و سطح کاربر ارجاع می‌دهند تا پاسخ‌ها شخصی شوند.  مدیریت بار شناختی: پرامپت‌ها طوری طراحی می‌شوند که اطلاعات در بخش‌های کوچک ارائه شود و ارتباط بین بخش‌ها روشن باشد. نتیجه یک طراحی دقیق پرامپت است که رفتار مدل را از «پاسخ‌دهنده» بهstudy mode  «همراه آموزشی» تبدیل می‌کند.</vt:lpstr>
      <vt:lpstr>Study mode معماری </vt:lpstr>
      <vt:lpstr>حالت مطالعه بخش های مختلفی دارد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«با تشکر از توجه شما»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قالب پاورپوینت هوش مصنوعی</dc:title>
  <dc:creator>amiros</dc:creator>
  <cp:lastModifiedBy>Мохаммад Пахлаваниан</cp:lastModifiedBy>
  <cp:revision>6</cp:revision>
  <dcterms:modified xsi:type="dcterms:W3CDTF">2025-08-27T08:30:00Z</dcterms:modified>
</cp:coreProperties>
</file>